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5"/>
  </p:sldMasterIdLst>
  <p:sldIdLst>
    <p:sldId id="256" r:id="rId6"/>
  </p:sldIdLst>
  <p:sldSz cx="7772400" cy="10058400"/>
  <p:notesSz cx="6858000" cy="9240838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30"/>
    <a:srgbClr val="FFD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54" d="100"/>
          <a:sy n="154" d="100"/>
        </p:scale>
        <p:origin x="966" y="-5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font" Target="fonts/font4.fntdata"/><Relationship Id="rId4" Type="http://schemas.openxmlformats.org/officeDocument/2006/relationships/customXml" Target="../customXml/item4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01-May-24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armyresilience.army.mil/abc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7247" y="815675"/>
            <a:ext cx="7498080" cy="274320"/>
            <a:chOff x="0" y="0"/>
            <a:chExt cx="2832190" cy="22008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2190" cy="220085"/>
            </a:xfrm>
            <a:custGeom>
              <a:avLst/>
              <a:gdLst/>
              <a:ahLst/>
              <a:cxnLst/>
              <a:rect l="l" t="t" r="r" b="b"/>
              <a:pathLst>
                <a:path w="2832190" h="220085">
                  <a:moveTo>
                    <a:pt x="0" y="0"/>
                  </a:moveTo>
                  <a:lnTo>
                    <a:pt x="2832190" y="0"/>
                  </a:lnTo>
                  <a:lnTo>
                    <a:pt x="2832190" y="220085"/>
                  </a:lnTo>
                  <a:lnTo>
                    <a:pt x="0" y="220085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448"/>
                </a:lnSpc>
              </a:pPr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Freeform 8"/>
          <p:cNvSpPr/>
          <p:nvPr/>
        </p:nvSpPr>
        <p:spPr>
          <a:xfrm>
            <a:off x="5757220" y="2971992"/>
            <a:ext cx="1846228" cy="4648007"/>
          </a:xfrm>
          <a:custGeom>
            <a:avLst/>
            <a:gdLst/>
            <a:ahLst/>
            <a:cxnLst/>
            <a:rect l="l" t="t" r="r" b="b"/>
            <a:pathLst>
              <a:path w="937216" h="2321880">
                <a:moveTo>
                  <a:pt x="0" y="0"/>
                </a:moveTo>
                <a:lnTo>
                  <a:pt x="937216" y="0"/>
                </a:lnTo>
                <a:lnTo>
                  <a:pt x="937216" y="2321880"/>
                </a:lnTo>
                <a:lnTo>
                  <a:pt x="0" y="2321880"/>
                </a:lnTo>
                <a:close/>
              </a:path>
            </a:pathLst>
          </a:custGeom>
          <a:solidFill>
            <a:srgbClr val="FFD53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85928" y="4437652"/>
            <a:ext cx="1188811" cy="1183096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8123" y="8001000"/>
            <a:ext cx="1544420" cy="1542601"/>
          </a:xfrm>
          <a:prstGeom prst="rect">
            <a:avLst/>
          </a:prstGeom>
        </p:spPr>
      </p:pic>
      <p:sp>
        <p:nvSpPr>
          <p:cNvPr id="18" name="TextBox 18"/>
          <p:cNvSpPr txBox="1"/>
          <p:nvPr/>
        </p:nvSpPr>
        <p:spPr>
          <a:xfrm>
            <a:off x="1918271" y="403395"/>
            <a:ext cx="4025310" cy="4968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87"/>
              </a:lnSpc>
            </a:pPr>
            <a:r>
              <a:rPr lang="en-US" sz="4400" b="1" cap="all" spc="10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 Update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3051723" y="2157458"/>
            <a:ext cx="2560320" cy="57195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412"/>
              </a:lnSpc>
            </a:pP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Beginning </a:t>
            </a:r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June 2024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one-site tape test method is the only authorized method.</a:t>
            </a:r>
          </a:p>
          <a:p>
            <a:pPr>
              <a:lnSpc>
                <a:spcPts val="1412"/>
              </a:lnSpc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33"/>
              </a:lnSpc>
            </a:pPr>
            <a:r>
              <a:rPr lang="en-US" sz="1100" b="1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Supplemental Body Fat Assessment: </a:t>
            </a:r>
          </a:p>
          <a:p>
            <a:pPr>
              <a:lnSpc>
                <a:spcPts val="1333"/>
              </a:lnSpc>
            </a:pP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Soldiers who fail the circumference-based tape methods will be flagged. However, at the time of their counseling for failure, they may request a supplemental body fat assessment, subject to the appropriate commander’s determination of reasonable availability. The flag is lifted if a Soldier passes the supplemental test.</a:t>
            </a:r>
          </a:p>
          <a:p>
            <a:pPr>
              <a:lnSpc>
                <a:spcPts val="1333"/>
              </a:lnSpc>
            </a:pPr>
            <a:endParaRPr lang="en-US" sz="1100" spc="14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33"/>
              </a:lnSpc>
            </a:pP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Commanders will flag and refer all Soldiers who do not request/fail the supplemental body fat assessment to the ABCP.</a:t>
            </a:r>
          </a:p>
          <a:p>
            <a:pPr>
              <a:lnSpc>
                <a:spcPts val="1333"/>
              </a:lnSpc>
            </a:pPr>
            <a:endParaRPr lang="en-US" sz="1100" spc="14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33"/>
              </a:lnSpc>
            </a:pPr>
            <a:r>
              <a:rPr lang="en-US" sz="1100" b="1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Army Combat Fitness Test (ACFT) Exemption</a:t>
            </a: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1333"/>
              </a:lnSpc>
            </a:pPr>
            <a:endParaRPr lang="en-US" sz="1100" spc="14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33"/>
              </a:lnSpc>
            </a:pP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AD 2023-08, all Soldiers who score 540 or more on the record ACFT, with a minimum of 80 points in each event, are exempt from the Army body fat circumference-based tape assessment. This policy applies to Soldiers who complete all six primary events; no alternative events are authorized.</a:t>
            </a:r>
          </a:p>
          <a:p>
            <a:pPr>
              <a:lnSpc>
                <a:spcPts val="1333"/>
              </a:lnSpc>
            </a:pPr>
            <a:endParaRPr lang="en-US" sz="1100" spc="14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33"/>
              </a:lnSpc>
            </a:pP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www.armyresilience.army.mil/abcp</a:t>
            </a:r>
            <a:r>
              <a:rPr lang="en-US" sz="1100" spc="1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282043" y="2157458"/>
            <a:ext cx="2560320" cy="77867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9 June 2023, Secretary of the Army released AD 2023-11, which implements modifications to the Army Body Fat. </a:t>
            </a: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Applicability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Regular Army, Army National Guard/Army National Guard of the United States, and U.S. Army Reserve. </a:t>
            </a: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multi-site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circumference method: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a male Soldier’s body fat percentage using neck and waist measurements.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a female Soldier’s body fat percentage using neck, waist, and hip measurements.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one-site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circumference tape method: only uses the waist (at the navel) to calculate body fat percentage for both male and female Soldiers.</a:t>
            </a: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spc="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New one-site circumference tape method will be phased in over the next year. During this time, Soldiers who require circumference-based tape tests will take the one-site tape test. Those who fail are authorized to be measured by the previous multi-site circumference tape method for their confirmation tape test. After 12 months from the date of AD 2023-11, the one-site tape test will be the </a:t>
            </a:r>
            <a:r>
              <a:rPr lang="en-US" sz="1100" b="1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n-US" sz="1100" spc="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authorized circumference-based tape method. 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726912" y="3208330"/>
            <a:ext cx="1853676" cy="1815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48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Unit Name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5758734" y="3511465"/>
            <a:ext cx="1844714" cy="40010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Commanding General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Soldier Q. Public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Command Sergeant Major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CSM Soldier Q. Public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Command Inspector General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LTC Soldier Q. Public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NCOIC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SGM Soldier Q. Public</a:t>
            </a:r>
          </a:p>
          <a:p>
            <a:pPr algn="ctr"/>
            <a:endParaRPr 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IG Points of Contact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IG Office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1234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Hooah Drive</a:t>
            </a:r>
          </a:p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 Swampy XX 55555</a:t>
            </a:r>
            <a:endParaRPr lang="en-US" sz="1000" spc="8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0" y="658756"/>
            <a:ext cx="7772400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1200" b="1" dirty="0">
                <a:solidFill>
                  <a:srgbClr val="FFD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23-4, August 2023</a:t>
            </a:r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980717D1-9DA2-496A-B532-F56DD358F7CD}"/>
              </a:ext>
            </a:extLst>
          </p:cNvPr>
          <p:cNvSpPr/>
          <p:nvPr/>
        </p:nvSpPr>
        <p:spPr>
          <a:xfrm>
            <a:off x="3041136" y="7920669"/>
            <a:ext cx="2520851" cy="1924887"/>
          </a:xfrm>
          <a:custGeom>
            <a:avLst/>
            <a:gdLst/>
            <a:ahLst/>
            <a:cxnLst/>
            <a:rect l="l" t="t" r="r" b="b"/>
            <a:pathLst>
              <a:path w="937216" h="2321880">
                <a:moveTo>
                  <a:pt x="0" y="0"/>
                </a:moveTo>
                <a:lnTo>
                  <a:pt x="937216" y="0"/>
                </a:lnTo>
                <a:lnTo>
                  <a:pt x="937216" y="2321880"/>
                </a:lnTo>
                <a:lnTo>
                  <a:pt x="0" y="2321880"/>
                </a:lnTo>
                <a:close/>
              </a:path>
            </a:pathLst>
          </a:custGeom>
          <a:solidFill>
            <a:srgbClr val="FFD53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Pertinent Regulations/Policies: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AD 2023-11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ALARACT 046/2023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(Notification of New Army Body Fat Assessment for the Army Body Composition Program).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AR 600-9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(The Army Body Composition Program).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AD 2023-08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(Army Body Fat Exemption for ACFT Score.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000C3-800C-FCB6-0F63-0845B30EEF5A}"/>
              </a:ext>
            </a:extLst>
          </p:cNvPr>
          <p:cNvSpPr txBox="1"/>
          <p:nvPr/>
        </p:nvSpPr>
        <p:spPr>
          <a:xfrm>
            <a:off x="1874672" y="-14013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196BF4-E94B-44E7-E6FE-B73CEAC75D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805" y="273568"/>
            <a:ext cx="1390844" cy="328497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5A7842B4-0976-7860-51BA-A0290197E2C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457" y="98322"/>
            <a:ext cx="956384" cy="6839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8DABECB-F445-6484-FF96-3AB986472F76}"/>
              </a:ext>
            </a:extLst>
          </p:cNvPr>
          <p:cNvSpPr txBox="1"/>
          <p:nvPr/>
        </p:nvSpPr>
        <p:spPr>
          <a:xfrm>
            <a:off x="74105" y="1142246"/>
            <a:ext cx="54353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Guidance on Changes to Army Directive 2023-11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(Army Body Fat Assessment for the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Army Body Composition Program)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F17B201-1A4D-999A-89FB-85E1667BE17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450" r="5368" b="12903"/>
          <a:stretch/>
        </p:blipFill>
        <p:spPr>
          <a:xfrm>
            <a:off x="272353" y="6123160"/>
            <a:ext cx="1190823" cy="15239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7C4F57A-5BDE-6BA9-4C04-8028726F1DA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6425"/>
          <a:stretch/>
        </p:blipFill>
        <p:spPr>
          <a:xfrm>
            <a:off x="1593290" y="6123159"/>
            <a:ext cx="1190824" cy="152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2932C0CB-D714-F5C9-34EB-7DCDA95A7DDF}"/>
              </a:ext>
            </a:extLst>
          </p:cNvPr>
          <p:cNvSpPr txBox="1"/>
          <p:nvPr/>
        </p:nvSpPr>
        <p:spPr>
          <a:xfrm>
            <a:off x="6097796" y="9543601"/>
            <a:ext cx="11119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cap="small" dirty="0">
                <a:latin typeface="Arial" panose="020B0604020202020204" pitchFamily="34" charset="0"/>
                <a:cs typeface="Arial" panose="020B0604020202020204" pitchFamily="34" charset="0"/>
              </a:rPr>
              <a:t>IG.army.mil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B17A3F-5654-D545-02DC-97C9A0E2260A}"/>
              </a:ext>
            </a:extLst>
          </p:cNvPr>
          <p:cNvSpPr txBox="1"/>
          <p:nvPr/>
        </p:nvSpPr>
        <p:spPr>
          <a:xfrm>
            <a:off x="6085928" y="1554360"/>
            <a:ext cx="1305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patch/logo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ForSignature xmlns="a686c01d-9b03-4e21-a79d-80911fbbfba7">false</ForSignature>
    <_dlc_DocId xmlns="ee8c200f-5b40-4309-82ff-5af4db5b0849">GEARS-536684992-1376938</_dlc_DocId>
    <_dlc_DocIdUrl xmlns="ee8c200f-5b40-4309-82ff-5af4db5b0849">
      <Url>https://army.deps.mil/netcom/sites/GEARS/Live/_layouts/15/DocIdRedir.aspx?ID=GEARS-536684992-1376938</Url>
      <Description>GEARS-536684992-1376938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794D7ACBF31B46B052BF8A31EE8793" ma:contentTypeVersion="10" ma:contentTypeDescription="Create a new document." ma:contentTypeScope="" ma:versionID="77e165e637fc311b2e502856f301ed40">
  <xsd:schema xmlns:xsd="http://www.w3.org/2001/XMLSchema" xmlns:xs="http://www.w3.org/2001/XMLSchema" xmlns:p="http://schemas.microsoft.com/office/2006/metadata/properties" xmlns:ns2="ee8c200f-5b40-4309-82ff-5af4db5b0849" xmlns:ns3="a686c01d-9b03-4e21-a79d-80911fbbfba7" xmlns:ns4="http://schemas.microsoft.com/sharepoint/v4" targetNamespace="http://schemas.microsoft.com/office/2006/metadata/properties" ma:root="true" ma:fieldsID="7bd16d567848d38cc936a084c0d9c9ea" ns2:_="" ns3:_="" ns4:_="">
    <xsd:import namespace="ee8c200f-5b40-4309-82ff-5af4db5b0849"/>
    <xsd:import namespace="a686c01d-9b03-4e21-a79d-80911fbbfba7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ForSignature" minOccurs="0"/>
                <xsd:element ref="ns4:IconOverla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200f-5b40-4309-82ff-5af4db5b084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86c01d-9b03-4e21-a79d-80911fbbfba7" elementFormDefault="qualified">
    <xsd:import namespace="http://schemas.microsoft.com/office/2006/documentManagement/types"/>
    <xsd:import namespace="http://schemas.microsoft.com/office/infopath/2007/PartnerControls"/>
    <xsd:element name="ForSignature" ma:index="11" nillable="true" ma:displayName="For Signature?" ma:default="0" ma:description="Indicates if the document requires a signature." ma:internalName="ForSignatur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410E8D4-3DB3-420F-BE0C-AC27032FC5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9EC3EA-AEB4-40FD-804B-4CC736E7884E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a686c01d-9b03-4e21-a79d-80911fbbfba7"/>
    <ds:schemaRef ds:uri="ee8c200f-5b40-4309-82ff-5af4db5b0849"/>
  </ds:schemaRefs>
</ds:datastoreItem>
</file>

<file path=customXml/itemProps3.xml><?xml version="1.0" encoding="utf-8"?>
<ds:datastoreItem xmlns:ds="http://schemas.openxmlformats.org/officeDocument/2006/customXml" ds:itemID="{DCD6F562-A4B2-4215-A5FB-85C38731A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c200f-5b40-4309-82ff-5af4db5b0849"/>
    <ds:schemaRef ds:uri="a686c01d-9b03-4e21-a79d-80911fbbfba7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EE50C88-4FD1-49B6-8D77-1EE3B7E7404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491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and White Photography Sectioned Newsletter Page A4 Design</dc:title>
  <dc:creator>Chassin, Dorie R CIV HQDA DAIG</dc:creator>
  <cp:lastModifiedBy>Ruyle, Thomas M CIV HQDA DAIG</cp:lastModifiedBy>
  <cp:revision>56</cp:revision>
  <cp:lastPrinted>2023-03-14T16:23:16Z</cp:lastPrinted>
  <dcterms:created xsi:type="dcterms:W3CDTF">2006-08-16T00:00:00Z</dcterms:created>
  <dcterms:modified xsi:type="dcterms:W3CDTF">2024-05-01T11:48:33Z</dcterms:modified>
  <dc:identifier>DAFbUSDdRHE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0x010100D7794D7ACBF31B46B052BF8A31EE8793</vt:lpwstr>
  </property>
  <property fmtid="{D5CDD505-2E9C-101B-9397-08002B2CF9AE}" pid="3" name="_dlc_policyId">
    <vt:lpwstr/>
  </property>
  <property fmtid="{D5CDD505-2E9C-101B-9397-08002B2CF9AE}" pid="4" name="ItemRetentionFormula">
    <vt:lpwstr/>
  </property>
  <property fmtid="{D5CDD505-2E9C-101B-9397-08002B2CF9AE}" pid="5" name="_dlc_DocIdItemGuid">
    <vt:lpwstr>55e54503-fbba-47e3-9b77-d34ee61d7e6d</vt:lpwstr>
  </property>
</Properties>
</file>